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62" r:id="rId4"/>
    <p:sldId id="258" r:id="rId5"/>
    <p:sldId id="263" r:id="rId6"/>
    <p:sldId id="259" r:id="rId7"/>
    <p:sldId id="264" r:id="rId8"/>
    <p:sldId id="260" r:id="rId9"/>
    <p:sldId id="265" r:id="rId10"/>
    <p:sldId id="261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2DF6F-0B9C-4FAB-99B7-FA3FFB896C3A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03340C-027A-41ED-941F-D861623293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162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3340C-027A-41ED-941F-D861623293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689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3340C-027A-41ED-941F-D861623293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689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034D-4460-483F-8A98-3A602CCFDAFF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C721-10E5-4551-B63D-BD199582CFB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034D-4460-483F-8A98-3A602CCFDAFF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C721-10E5-4551-B63D-BD199582CF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034D-4460-483F-8A98-3A602CCFDAFF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C721-10E5-4551-B63D-BD199582CF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034D-4460-483F-8A98-3A602CCFDAFF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C721-10E5-4551-B63D-BD199582CF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034D-4460-483F-8A98-3A602CCFDAFF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2B9C721-10E5-4551-B63D-BD199582CFB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034D-4460-483F-8A98-3A602CCFDAFF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C721-10E5-4551-B63D-BD199582CF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034D-4460-483F-8A98-3A602CCFDAFF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C721-10E5-4551-B63D-BD199582CF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034D-4460-483F-8A98-3A602CCFDAFF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C721-10E5-4551-B63D-BD199582CF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034D-4460-483F-8A98-3A602CCFDAFF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C721-10E5-4551-B63D-BD199582CF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034D-4460-483F-8A98-3A602CCFDAFF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C721-10E5-4551-B63D-BD199582CF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034D-4460-483F-8A98-3A602CCFDAFF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C721-10E5-4551-B63D-BD199582CF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2D0034D-4460-483F-8A98-3A602CCFDAFF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2B9C721-10E5-4551-B63D-BD199582CFBB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388843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FF66"/>
                </a:solidFill>
                <a:effectLst/>
              </a:rPr>
              <a:t>Основные ошибки при заполнении отчетной формы №131/о «Сведения о диспансеризации определенных групп взрослого населения»</a:t>
            </a:r>
            <a:endParaRPr lang="ru-RU" sz="3200" b="1" dirty="0">
              <a:solidFill>
                <a:srgbClr val="FFFF66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4685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30026"/>
          </a:xfrm>
        </p:spPr>
        <p:txBody>
          <a:bodyPr>
            <a:normAutofit fontScale="90000"/>
          </a:bodyPr>
          <a:lstStyle/>
          <a:p>
            <a:r>
              <a:rPr lang="ru-RU" sz="1600" dirty="0">
                <a:solidFill>
                  <a:srgbClr val="FFFF66"/>
                </a:solidFill>
                <a:effectLst/>
                <a:cs typeface="Aharoni" panose="02010803020104030203" pitchFamily="2" charset="-79"/>
              </a:rPr>
              <a:t>Несоответствие </a:t>
            </a:r>
            <a:r>
              <a:rPr lang="ru-RU" sz="1600" dirty="0" smtClean="0">
                <a:solidFill>
                  <a:srgbClr val="FFFF66"/>
                </a:solidFill>
                <a:effectLst/>
                <a:cs typeface="Aharoni" panose="02010803020104030203" pitchFamily="2" charset="-79"/>
              </a:rPr>
              <a:t>данных еженедельного мониторинга и отчетной формы №131/о </a:t>
            </a:r>
            <a:endParaRPr lang="ru-RU" sz="1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2106460"/>
              </p:ext>
            </p:extLst>
          </p:nvPr>
        </p:nvGraphicFramePr>
        <p:xfrm>
          <a:off x="179512" y="476673"/>
          <a:ext cx="8784976" cy="5688630"/>
        </p:xfrm>
        <a:graphic>
          <a:graphicData uri="http://schemas.openxmlformats.org/drawingml/2006/table">
            <a:tbl>
              <a:tblPr firstRow="1" firstCol="1" bandRow="1"/>
              <a:tblGrid>
                <a:gridCol w="1686707"/>
                <a:gridCol w="1405589"/>
                <a:gridCol w="1019074"/>
                <a:gridCol w="1335310"/>
                <a:gridCol w="1019074"/>
                <a:gridCol w="1405589"/>
                <a:gridCol w="913633"/>
              </a:tblGrid>
              <a:tr h="236896">
                <a:tc row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Учреждения</a:t>
                      </a:r>
                    </a:p>
                  </a:txBody>
                  <a:tcPr marL="60107" marR="601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группа здоровья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07" marR="6010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группа здоровья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07" marR="6010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 группа здоровья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07" marR="6010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07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Еженед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 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отчет</a:t>
                      </a: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Форма 131 </a:t>
                      </a: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Еженед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 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отчет</a:t>
                      </a: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Форма 131 </a:t>
                      </a: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Еженед.отчет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Форма 131 </a:t>
                      </a: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3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КДЦ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3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3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3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№3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3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3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3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3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3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3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№10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3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3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3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3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3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3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3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3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№1 </a:t>
                      </a:r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г.Воткинск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3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Воткинская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3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№1 г. Глазов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3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Глазовская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3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№1 г. Сарапул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3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№2 г. Сарапул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227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30026"/>
          </a:xfrm>
        </p:spPr>
        <p:txBody>
          <a:bodyPr>
            <a:normAutofit fontScale="90000"/>
          </a:bodyPr>
          <a:lstStyle/>
          <a:p>
            <a:r>
              <a:rPr lang="ru-RU" sz="1600" dirty="0">
                <a:solidFill>
                  <a:srgbClr val="FFFF66"/>
                </a:solidFill>
                <a:effectLst/>
                <a:cs typeface="Aharoni" panose="02010803020104030203" pitchFamily="2" charset="-79"/>
              </a:rPr>
              <a:t>Несоответствие </a:t>
            </a:r>
            <a:r>
              <a:rPr lang="ru-RU" sz="1600" dirty="0" smtClean="0">
                <a:solidFill>
                  <a:srgbClr val="FFFF66"/>
                </a:solidFill>
                <a:effectLst/>
                <a:cs typeface="Aharoni" panose="02010803020104030203" pitchFamily="2" charset="-79"/>
              </a:rPr>
              <a:t>данных еженедельного мониторинга и отчетной формы №131/о </a:t>
            </a:r>
            <a:endParaRPr lang="ru-RU" sz="1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2424236"/>
              </p:ext>
            </p:extLst>
          </p:nvPr>
        </p:nvGraphicFramePr>
        <p:xfrm>
          <a:off x="179512" y="332656"/>
          <a:ext cx="8784976" cy="6118244"/>
        </p:xfrm>
        <a:graphic>
          <a:graphicData uri="http://schemas.openxmlformats.org/drawingml/2006/table">
            <a:tbl>
              <a:tblPr firstRow="1" firstCol="1" bandRow="1"/>
              <a:tblGrid>
                <a:gridCol w="1686707"/>
                <a:gridCol w="1405589"/>
                <a:gridCol w="1019074"/>
                <a:gridCol w="1335310"/>
                <a:gridCol w="1019074"/>
                <a:gridCol w="1405589"/>
                <a:gridCol w="913633"/>
              </a:tblGrid>
              <a:tr h="214937">
                <a:tc row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Учреждения</a:t>
                      </a:r>
                    </a:p>
                  </a:txBody>
                  <a:tcPr marL="60107" marR="601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группа здоровья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07" marR="6010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группа здоровья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07" marR="6010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 группа здоровья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07" marR="6010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02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Еженед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 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отчет</a:t>
                      </a: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Форма 131 </a:t>
                      </a: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Еженед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 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отчет</a:t>
                      </a: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Форма 131 </a:t>
                      </a: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Еженед.отчет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Форма 131 </a:t>
                      </a: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5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Алнашская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5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Балезинская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5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Вавожская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5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Граховская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5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Дебеская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5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Завьяловская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5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Игринская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5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Камбарская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5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Каракулинская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5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Кезская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5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Кизнерская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5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Киясоская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5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Красногорская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5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Малопургинская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5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Можгинская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5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Сарапульская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5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Селтинская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5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Сюмсинская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5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Увинская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5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Шарканская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5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Юкаменская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5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Як-</a:t>
                      </a:r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бодьинская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5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Ярская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98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Отделенческая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больница ЖД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98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Симонихинская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больница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5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МСЧ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343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432048"/>
          </a:xfrm>
        </p:spPr>
        <p:txBody>
          <a:bodyPr>
            <a:noAutofit/>
          </a:bodyPr>
          <a:lstStyle/>
          <a:p>
            <a:r>
              <a:rPr lang="ru-RU" sz="1500" dirty="0" smtClean="0">
                <a:solidFill>
                  <a:srgbClr val="FFFF66"/>
                </a:solidFill>
                <a:effectLst/>
                <a:cs typeface="Aharoni" panose="02010803020104030203" pitchFamily="2" charset="-79"/>
              </a:rPr>
              <a:t>Несоответствие численности прошедших диспансеризацию по возрастам (табл.1000 и 7000)</a:t>
            </a:r>
            <a:endParaRPr lang="ru-RU" sz="1500" dirty="0">
              <a:solidFill>
                <a:srgbClr val="FFFF66"/>
              </a:solidFill>
              <a:effectLst/>
              <a:cs typeface="Aharoni" panose="02010803020104030203" pitchFamily="2" charset="-79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897936"/>
              </p:ext>
            </p:extLst>
          </p:nvPr>
        </p:nvGraphicFramePr>
        <p:xfrm>
          <a:off x="107504" y="620691"/>
          <a:ext cx="8841819" cy="6120672"/>
        </p:xfrm>
        <a:graphic>
          <a:graphicData uri="http://schemas.openxmlformats.org/drawingml/2006/table">
            <a:tbl>
              <a:tblPr firstRow="1" firstCol="1" bandRow="1"/>
              <a:tblGrid>
                <a:gridCol w="1584071"/>
                <a:gridCol w="561002"/>
                <a:gridCol w="591126"/>
                <a:gridCol w="633010"/>
                <a:gridCol w="586014"/>
                <a:gridCol w="591452"/>
                <a:gridCol w="606027"/>
                <a:gridCol w="591452"/>
                <a:gridCol w="619533"/>
                <a:gridCol w="619533"/>
                <a:gridCol w="619533"/>
                <a:gridCol w="619533"/>
                <a:gridCol w="619533"/>
              </a:tblGrid>
              <a:tr h="270003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Учреждения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МУЖЧИНЫ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ЖЕНЩИНЫ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0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21-36 лет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39-60 лет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 и старше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21-36 лет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39-60 лет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 и старше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1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Т.1000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Т. 7000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Т. 1000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Т. 7000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Т. 1000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Т. 7000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Т. 1000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Т. 7000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Т. 1000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Т. 7000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Т. 1000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Т. 7000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726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КДЦ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726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056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726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№3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726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726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4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4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4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4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№10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4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4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4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4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4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4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46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4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№1 </a:t>
                      </a:r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г.Воткинск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4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Воткинская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4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№1 г. Глазов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4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Глазовская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4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№1 г. Сарапул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4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№2 г. Сарапул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"/>
            <a:endParaRPr lang="ru-RU" sz="12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9755154"/>
              </p:ext>
            </p:extLst>
          </p:nvPr>
        </p:nvGraphicFramePr>
        <p:xfrm>
          <a:off x="107501" y="260656"/>
          <a:ext cx="8841819" cy="6408703"/>
        </p:xfrm>
        <a:graphic>
          <a:graphicData uri="http://schemas.openxmlformats.org/drawingml/2006/table">
            <a:tbl>
              <a:tblPr firstRow="1" firstCol="1" bandRow="1"/>
              <a:tblGrid>
                <a:gridCol w="1584071"/>
                <a:gridCol w="561002"/>
                <a:gridCol w="591126"/>
                <a:gridCol w="633010"/>
                <a:gridCol w="586014"/>
                <a:gridCol w="591452"/>
                <a:gridCol w="606027"/>
                <a:gridCol w="591452"/>
                <a:gridCol w="619533"/>
                <a:gridCol w="619533"/>
                <a:gridCol w="619533"/>
                <a:gridCol w="619533"/>
                <a:gridCol w="619533"/>
              </a:tblGrid>
              <a:tr h="275699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Учреждения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МУЖЧИНЫ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ЖЕНЩИНЫ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56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21-36 лет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39-60 лет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 и старше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21-36 лет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39-60 лет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 и старше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63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Т.1000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Т. 7000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Т. 1000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Т. 7000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Т. 1000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Т. 7000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Т. 1000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Т. 7000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Т. 1000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Т. 7000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Т. 1000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Т. 7000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9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алнаш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9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балез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9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вавож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9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грах_РБ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9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дебес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9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завьял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9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игрин_РБ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9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камбар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9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каракул_РБ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9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кез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9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кизнер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9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кияс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9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красногор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9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малопург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9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можг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9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сапар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9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селты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9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сюмси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9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ува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9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шаркан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9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юкам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9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як-бод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9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яр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9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ж_д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9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симоних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больн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9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мсч№41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74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1623335"/>
              </p:ext>
            </p:extLst>
          </p:nvPr>
        </p:nvGraphicFramePr>
        <p:xfrm>
          <a:off x="179513" y="157751"/>
          <a:ext cx="8784975" cy="6435607"/>
        </p:xfrm>
        <a:graphic>
          <a:graphicData uri="http://schemas.openxmlformats.org/drawingml/2006/table">
            <a:tbl>
              <a:tblPr firstRow="1" firstCol="1" bandRow="1"/>
              <a:tblGrid>
                <a:gridCol w="1728191"/>
                <a:gridCol w="1152128"/>
                <a:gridCol w="1008112"/>
                <a:gridCol w="864096"/>
                <a:gridCol w="864096"/>
                <a:gridCol w="720080"/>
                <a:gridCol w="720080"/>
                <a:gridCol w="648072"/>
                <a:gridCol w="1080120"/>
              </a:tblGrid>
              <a:tr h="30889">
                <a:tc row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Учреждения</a:t>
                      </a:r>
                    </a:p>
                  </a:txBody>
                  <a:tcPr marL="58393" marR="583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Т.1000</a:t>
                      </a:r>
                    </a:p>
                  </a:txBody>
                  <a:tcPr marL="58393" marR="583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Т.2000</a:t>
                      </a:r>
                    </a:p>
                  </a:txBody>
                  <a:tcPr marL="58393" marR="583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Прошли </a:t>
                      </a:r>
                      <a:r>
                        <a:rPr kumimoji="0" lang="ru-RU" sz="10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диспансеризацию </a:t>
                      </a:r>
                      <a:r>
                        <a:rPr kumimoji="0" lang="ru-RU" sz="10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всего</a:t>
                      </a:r>
                    </a:p>
                  </a:txBody>
                  <a:tcPr marL="58393" marR="583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Опрос (</a:t>
                      </a:r>
                      <a:r>
                        <a:rPr kumimoji="0" lang="ru-RU" sz="10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анкетиро</a:t>
                      </a:r>
                      <a:r>
                        <a:rPr kumimoji="0" lang="ru-RU" sz="10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вание</a:t>
                      </a:r>
                      <a:r>
                        <a:rPr kumimoji="0" lang="ru-RU" sz="10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58393" marR="583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Антропометрия</a:t>
                      </a:r>
                      <a:endParaRPr kumimoji="0" lang="ru-RU" sz="10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93" marR="583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Измерение </a:t>
                      </a:r>
                      <a:r>
                        <a:rPr kumimoji="0" lang="ru-RU" sz="10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АД</a:t>
                      </a:r>
                    </a:p>
                  </a:txBody>
                  <a:tcPr marL="58393" marR="583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П/А мочи</a:t>
                      </a:r>
                    </a:p>
                  </a:txBody>
                  <a:tcPr marL="58393" marR="583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ЭКГ в покое</a:t>
                      </a:r>
                    </a:p>
                  </a:txBody>
                  <a:tcPr marL="58393" marR="583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ФЛГ</a:t>
                      </a:r>
                    </a:p>
                  </a:txBody>
                  <a:tcPr marL="58393" marR="583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Краткое проф. </a:t>
                      </a:r>
                      <a:r>
                        <a:rPr kumimoji="0" lang="ru-RU" sz="10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консульти-рование</a:t>
                      </a:r>
                      <a:endParaRPr kumimoji="0" lang="ru-RU" sz="10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93" marR="583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8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КДЦ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8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8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8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№3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8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8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8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9436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9436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9436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9436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9436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9436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9436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9436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8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8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8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№10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8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8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8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8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8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8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8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8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№1 </a:t>
                      </a:r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г.Воткинск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8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Воткинская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8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№1 г. Глазов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8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Глазовская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8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№1 г. Сарапул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8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№2 г. Сарапул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77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7098547"/>
              </p:ext>
            </p:extLst>
          </p:nvPr>
        </p:nvGraphicFramePr>
        <p:xfrm>
          <a:off x="179513" y="157761"/>
          <a:ext cx="8784975" cy="6279340"/>
        </p:xfrm>
        <a:graphic>
          <a:graphicData uri="http://schemas.openxmlformats.org/drawingml/2006/table">
            <a:tbl>
              <a:tblPr firstRow="1" firstCol="1" bandRow="1"/>
              <a:tblGrid>
                <a:gridCol w="1728191"/>
                <a:gridCol w="1152128"/>
                <a:gridCol w="1008112"/>
                <a:gridCol w="864096"/>
                <a:gridCol w="864096"/>
                <a:gridCol w="720080"/>
                <a:gridCol w="720080"/>
                <a:gridCol w="648072"/>
                <a:gridCol w="1080120"/>
              </a:tblGrid>
              <a:tr h="197304">
                <a:tc row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Учреждения</a:t>
                      </a:r>
                    </a:p>
                  </a:txBody>
                  <a:tcPr marL="58393" marR="583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Т.1000</a:t>
                      </a:r>
                    </a:p>
                  </a:txBody>
                  <a:tcPr marL="58393" marR="583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Т.2000</a:t>
                      </a:r>
                    </a:p>
                  </a:txBody>
                  <a:tcPr marL="58393" marR="583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64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Прошли </a:t>
                      </a:r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диспансери-зацию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всего</a:t>
                      </a:r>
                    </a:p>
                  </a:txBody>
                  <a:tcPr marL="58393" marR="583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Опрос (</a:t>
                      </a:r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анкетиро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вание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58393" marR="583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Антропо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-метрия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93" marR="583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Измере-ние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АД</a:t>
                      </a:r>
                    </a:p>
                  </a:txBody>
                  <a:tcPr marL="58393" marR="583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П/А мочи</a:t>
                      </a:r>
                    </a:p>
                  </a:txBody>
                  <a:tcPr marL="58393" marR="583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ЭКГ в покое</a:t>
                      </a:r>
                    </a:p>
                  </a:txBody>
                  <a:tcPr marL="58393" marR="583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ФЛГ</a:t>
                      </a:r>
                    </a:p>
                  </a:txBody>
                  <a:tcPr marL="58393" marR="583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Краткое проф. </a:t>
                      </a:r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консульти-рование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93" marR="583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4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Алнашская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4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Балезинская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4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Вавожская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4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Граховская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4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Дебеская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4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Завьяловская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4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Игринская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4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Камбарская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4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Каракулинская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4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Кезская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4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Кизнерская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4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Киясоская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4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Красногорская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4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Малопургинская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4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Можгинская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4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Сарапульская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4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Селтинская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4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Сюмсинская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4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Увинская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4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Шарканская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4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Юкаменская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4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Як-</a:t>
                      </a:r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бодьинская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4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Ярская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823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Отделенческая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больница ЖД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823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Симонихинская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больница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4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МСЧ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851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712968" cy="346050"/>
          </a:xfrm>
        </p:spPr>
        <p:txBody>
          <a:bodyPr>
            <a:normAutofit fontScale="90000"/>
          </a:bodyPr>
          <a:lstStyle/>
          <a:p>
            <a:r>
              <a:rPr lang="ru-RU" sz="1600" dirty="0">
                <a:solidFill>
                  <a:srgbClr val="FFFF66"/>
                </a:solidFill>
                <a:effectLst/>
                <a:cs typeface="Aharoni" panose="02010803020104030203" pitchFamily="2" charset="-79"/>
              </a:rPr>
              <a:t>Несоответствие численности прошедших диспансеризацию </a:t>
            </a:r>
            <a:r>
              <a:rPr lang="ru-RU" sz="1600" dirty="0" smtClean="0">
                <a:solidFill>
                  <a:srgbClr val="FFFF66"/>
                </a:solidFill>
                <a:effectLst/>
                <a:cs typeface="Aharoni" panose="02010803020104030203" pitchFamily="2" charset="-79"/>
              </a:rPr>
              <a:t>(</a:t>
            </a:r>
            <a:r>
              <a:rPr lang="ru-RU" sz="1600" dirty="0">
                <a:solidFill>
                  <a:srgbClr val="FFFF66"/>
                </a:solidFill>
                <a:effectLst/>
                <a:cs typeface="Aharoni" panose="02010803020104030203" pitchFamily="2" charset="-79"/>
              </a:rPr>
              <a:t>табл.1000 и </a:t>
            </a:r>
            <a:r>
              <a:rPr lang="ru-RU" sz="1600" dirty="0" smtClean="0">
                <a:solidFill>
                  <a:srgbClr val="FFFF66"/>
                </a:solidFill>
                <a:effectLst/>
                <a:cs typeface="Aharoni" panose="02010803020104030203" pitchFamily="2" charset="-79"/>
              </a:rPr>
              <a:t> сумма табл.7001- 7003)</a:t>
            </a:r>
            <a:endParaRPr lang="ru-RU" sz="1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6748497"/>
              </p:ext>
            </p:extLst>
          </p:nvPr>
        </p:nvGraphicFramePr>
        <p:xfrm>
          <a:off x="395536" y="476673"/>
          <a:ext cx="8445624" cy="5870359"/>
        </p:xfrm>
        <a:graphic>
          <a:graphicData uri="http://schemas.openxmlformats.org/drawingml/2006/table">
            <a:tbl>
              <a:tblPr firstRow="1" firstCol="1" bandRow="1"/>
              <a:tblGrid>
                <a:gridCol w="2815208"/>
                <a:gridCol w="2815208"/>
                <a:gridCol w="2815208"/>
              </a:tblGrid>
              <a:tr h="226511">
                <a:tc row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Учреждения</a:t>
                      </a:r>
                    </a:p>
                  </a:txBody>
                  <a:tcPr marL="60107" marR="601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Прошли всего диспансеризацию </a:t>
                      </a: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65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т.1000</a:t>
                      </a: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Сумма </a:t>
                      </a:r>
                      <a:r>
                        <a:rPr kumimoji="0" lang="ru-RU" sz="14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табл. 7001-7003</a:t>
                      </a:r>
                      <a:endParaRPr kumimoji="0" lang="ru-RU" sz="14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9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КДЦ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9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9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9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№3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9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9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9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9436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9436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9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9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9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№10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9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9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9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9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9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9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9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9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№1 </a:t>
                      </a:r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г.Воткинск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9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Воткинская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9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№1 г. Глазов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9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Глазовская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9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№1 г. Сарапул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9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№2 г. Сарапул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105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2797676"/>
              </p:ext>
            </p:extLst>
          </p:nvPr>
        </p:nvGraphicFramePr>
        <p:xfrm>
          <a:off x="395536" y="116625"/>
          <a:ext cx="8445624" cy="6487550"/>
        </p:xfrm>
        <a:graphic>
          <a:graphicData uri="http://schemas.openxmlformats.org/drawingml/2006/table">
            <a:tbl>
              <a:tblPr firstRow="1" firstCol="1" bandRow="1"/>
              <a:tblGrid>
                <a:gridCol w="2815208"/>
                <a:gridCol w="2815208"/>
                <a:gridCol w="2815208"/>
              </a:tblGrid>
              <a:tr h="241954">
                <a:tc row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Учреждения</a:t>
                      </a:r>
                    </a:p>
                  </a:txBody>
                  <a:tcPr marL="60107" marR="601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Прошли всего диспансеризацию </a:t>
                      </a: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19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т.1000</a:t>
                      </a: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Сумма </a:t>
                      </a:r>
                      <a:r>
                        <a:rPr kumimoji="0" lang="ru-RU" sz="14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табл. 7001-7003</a:t>
                      </a:r>
                      <a:endParaRPr kumimoji="0" lang="ru-RU" sz="14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Алнашская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Балезинская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Вавожская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Граховская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Дебеская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Завьяловская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Игринская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Камбарская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Каракулинская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Кезская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Кизнерская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Киясоская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Красногорская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Малопургинская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Можгинская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Сарапульская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Селтинская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Сюмсинская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Увинская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Шарканская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Юкаменская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Як-</a:t>
                      </a:r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бодьинская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Ярская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Отделенческая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больница ЖД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Симонихинская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больница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4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МСЧ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951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ru-RU" sz="1400" dirty="0">
                <a:solidFill>
                  <a:srgbClr val="FFFF66"/>
                </a:solidFill>
                <a:effectLst/>
                <a:cs typeface="Aharoni" panose="02010803020104030203" pitchFamily="2" charset="-79"/>
              </a:rPr>
              <a:t>Несоответствие </a:t>
            </a:r>
            <a:r>
              <a:rPr lang="ru-RU" sz="1400" dirty="0" smtClean="0">
                <a:solidFill>
                  <a:srgbClr val="FFFF66"/>
                </a:solidFill>
                <a:effectLst/>
                <a:cs typeface="Aharoni" panose="02010803020104030203" pitchFamily="2" charset="-79"/>
              </a:rPr>
              <a:t>данных еженедельного мониторинга и отчетной формы №131/о </a:t>
            </a:r>
            <a:endParaRPr lang="ru-RU" sz="1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1158509"/>
              </p:ext>
            </p:extLst>
          </p:nvPr>
        </p:nvGraphicFramePr>
        <p:xfrm>
          <a:off x="10663" y="332652"/>
          <a:ext cx="9100286" cy="5963196"/>
        </p:xfrm>
        <a:graphic>
          <a:graphicData uri="http://schemas.openxmlformats.org/drawingml/2006/table">
            <a:tbl>
              <a:tblPr firstRow="1" firstCol="1" bandRow="1"/>
              <a:tblGrid>
                <a:gridCol w="1584071"/>
                <a:gridCol w="1177066"/>
                <a:gridCol w="864513"/>
                <a:gridCol w="1079703"/>
                <a:gridCol w="900010"/>
                <a:gridCol w="1118659"/>
                <a:gridCol w="1355983"/>
                <a:gridCol w="1020281"/>
              </a:tblGrid>
              <a:tr h="456541">
                <a:tc row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Учреждения</a:t>
                      </a:r>
                    </a:p>
                  </a:txBody>
                  <a:tcPr marL="60107" marR="601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 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завершили  2 этап диспансеризации (т.7011)</a:t>
                      </a:r>
                    </a:p>
                  </a:txBody>
                  <a:tcPr marL="60107" marR="6010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У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частники 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ВОВ и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другие 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категории (т.7004)</a:t>
                      </a:r>
                    </a:p>
                  </a:txBody>
                  <a:tcPr marL="60107" marR="6010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4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07" marR="6010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Проведена диспансеризация мобильными бригадами (т.7008)</a:t>
                      </a:r>
                    </a:p>
                  </a:txBody>
                  <a:tcPr marL="60107" marR="6010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2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Еженед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 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отчет</a:t>
                      </a: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Форма 131 </a:t>
                      </a: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Еженед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отчет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Форма 131 </a:t>
                      </a: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Ежемес.отчет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Еженед.отчет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Форма 131 </a:t>
                      </a: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49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КДЦ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49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49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49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№3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49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49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49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49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49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49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№10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49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49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49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49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49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49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49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ГП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49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№1 </a:t>
                      </a:r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г.Воткинск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49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Воткинская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49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№1 г. Глазов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49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Глазовская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49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№1 г. Сарапул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49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ГБ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№2 г. Сарапул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709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3294827"/>
              </p:ext>
            </p:extLst>
          </p:nvPr>
        </p:nvGraphicFramePr>
        <p:xfrm>
          <a:off x="10663" y="44619"/>
          <a:ext cx="9100286" cy="6671503"/>
        </p:xfrm>
        <a:graphic>
          <a:graphicData uri="http://schemas.openxmlformats.org/drawingml/2006/table">
            <a:tbl>
              <a:tblPr firstRow="1" firstCol="1" bandRow="1"/>
              <a:tblGrid>
                <a:gridCol w="1584071"/>
                <a:gridCol w="1177066"/>
                <a:gridCol w="864513"/>
                <a:gridCol w="1079703"/>
                <a:gridCol w="900010"/>
                <a:gridCol w="1118659"/>
                <a:gridCol w="1355983"/>
                <a:gridCol w="1020281"/>
              </a:tblGrid>
              <a:tr h="332361">
                <a:tc row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Учреждения</a:t>
                      </a:r>
                    </a:p>
                  </a:txBody>
                  <a:tcPr marL="60107" marR="601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r>
                        <a:rPr kumimoji="0" lang="ru-RU" sz="10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 </a:t>
                      </a:r>
                      <a:r>
                        <a:rPr kumimoji="0" lang="ru-RU" sz="10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завершили  2 этап диспансеризации (т.7011)</a:t>
                      </a:r>
                    </a:p>
                  </a:txBody>
                  <a:tcPr marL="60107" marR="6010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У</a:t>
                      </a:r>
                      <a:r>
                        <a:rPr kumimoji="0" lang="ru-RU" sz="10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частники </a:t>
                      </a:r>
                      <a:r>
                        <a:rPr kumimoji="0" lang="ru-RU" sz="10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ВОВ и </a:t>
                      </a:r>
                      <a:r>
                        <a:rPr kumimoji="0" lang="ru-RU" sz="10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другие </a:t>
                      </a:r>
                      <a:r>
                        <a:rPr kumimoji="0" lang="ru-RU" sz="10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категории (т.7004)</a:t>
                      </a:r>
                    </a:p>
                  </a:txBody>
                  <a:tcPr marL="60107" marR="6010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4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07" marR="6010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Проведена диспансеризация мобильными бригадами (т.7008)</a:t>
                      </a:r>
                    </a:p>
                  </a:txBody>
                  <a:tcPr marL="60107" marR="6010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6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Еженед</a:t>
                      </a:r>
                      <a:r>
                        <a:rPr kumimoji="0" lang="ru-RU" sz="10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 </a:t>
                      </a:r>
                      <a:r>
                        <a:rPr kumimoji="0" lang="ru-RU" sz="10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отчет</a:t>
                      </a: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Форма 131 </a:t>
                      </a: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Еженед</a:t>
                      </a:r>
                      <a:r>
                        <a:rPr kumimoji="0" lang="en-US" sz="10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r>
                        <a:rPr kumimoji="0" lang="ru-RU" sz="10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отчет</a:t>
                      </a:r>
                      <a:endParaRPr kumimoji="0" lang="ru-RU" sz="10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Форма 131 </a:t>
                      </a: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Ежемес.отчет</a:t>
                      </a:r>
                      <a:endParaRPr kumimoji="0" lang="ru-RU" sz="10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Еженед.отчет</a:t>
                      </a:r>
                      <a:endParaRPr kumimoji="0" lang="ru-RU" sz="10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Форма 131 </a:t>
                      </a:r>
                    </a:p>
                  </a:txBody>
                  <a:tcPr marL="60107" marR="601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Алнашская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en-US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Балезинская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Вавожская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Граховская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Дебеская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Завьяловская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Игринская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Камбарская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Каракулинская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Кезская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Кизнерская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Киясоская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Красногорская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Малопургинская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Можгинская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Сарапульская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Селтинская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Сюмсинская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Увинская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Шарканская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Юкаменская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Як-</a:t>
                      </a:r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бодьинская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Ярская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РБ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843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Отделенческая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больница ЖД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843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Симонихинская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больница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0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МСЧ</a:t>
                      </a:r>
                      <a:r>
                        <a:rPr kumimoji="0" lang="ru-RU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№</a:t>
                      </a:r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ru-RU" sz="1200" b="1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624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214</TotalTime>
  <Words>2712</Words>
  <Application>Microsoft Office PowerPoint</Application>
  <PresentationFormat>Экран (4:3)</PresentationFormat>
  <Paragraphs>2083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Основные ошибки при заполнении отчетной формы №131/о «Сведения о диспансеризации определенных групп взрослого населения»</vt:lpstr>
      <vt:lpstr>Несоответствие численности прошедших диспансеризацию по возрастам (табл.1000 и 7000)</vt:lpstr>
      <vt:lpstr>Презентация PowerPoint</vt:lpstr>
      <vt:lpstr>Презентация PowerPoint</vt:lpstr>
      <vt:lpstr>Презентация PowerPoint</vt:lpstr>
      <vt:lpstr>Несоответствие численности прошедших диспансеризацию (табл.1000 и  сумма табл.7001- 7003)</vt:lpstr>
      <vt:lpstr>Презентация PowerPoint</vt:lpstr>
      <vt:lpstr>Несоответствие данных еженедельного мониторинга и отчетной формы №131/о </vt:lpstr>
      <vt:lpstr>Презентация PowerPoint</vt:lpstr>
      <vt:lpstr>Несоответствие данных еженедельного мониторинга и отчетной формы №131/о </vt:lpstr>
      <vt:lpstr>Несоответствие данных еженедельного мониторинга и отчетной формы №131/о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ошибки при заполнении отчетной формы №131/о «Сведения о диспансеризации определенных групп взрослого населения»</dc:title>
  <dc:creator>Оксана А. Рукан</dc:creator>
  <cp:lastModifiedBy>Светлана В. Никитина</cp:lastModifiedBy>
  <cp:revision>26</cp:revision>
  <dcterms:created xsi:type="dcterms:W3CDTF">2014-12-03T05:11:28Z</dcterms:created>
  <dcterms:modified xsi:type="dcterms:W3CDTF">2014-12-17T05:51:22Z</dcterms:modified>
</cp:coreProperties>
</file>