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6" r:id="rId2"/>
    <p:sldId id="257" r:id="rId3"/>
    <p:sldId id="262" r:id="rId4"/>
    <p:sldId id="258" r:id="rId5"/>
    <p:sldId id="263" r:id="rId6"/>
    <p:sldId id="259" r:id="rId7"/>
    <p:sldId id="264" r:id="rId8"/>
    <p:sldId id="260" r:id="rId9"/>
    <p:sldId id="265" r:id="rId10"/>
    <p:sldId id="261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00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62DF6F-0B9C-4FAB-99B7-FA3FFB896C3A}" type="datetimeFigureOut">
              <a:rPr lang="ru-RU" smtClean="0"/>
              <a:t>17.12.2014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03340C-027A-41ED-941F-D861623293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2162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03340C-027A-41ED-941F-D861623293D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76899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03340C-027A-41ED-941F-D861623293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7689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0034D-4460-483F-8A98-3A602CCFDAFF}" type="datetimeFigureOut">
              <a:rPr lang="ru-RU" smtClean="0"/>
              <a:t>17.12.2014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9C721-10E5-4551-B63D-BD199582CFB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0034D-4460-483F-8A98-3A602CCFDAFF}" type="datetimeFigureOut">
              <a:rPr lang="ru-RU" smtClean="0"/>
              <a:t>17.12.2014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9C721-10E5-4551-B63D-BD199582CF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0034D-4460-483F-8A98-3A602CCFDAFF}" type="datetimeFigureOut">
              <a:rPr lang="ru-RU" smtClean="0"/>
              <a:t>17.12.2014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9C721-10E5-4551-B63D-BD199582CF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0034D-4460-483F-8A98-3A602CCFDAFF}" type="datetimeFigureOut">
              <a:rPr lang="ru-RU" smtClean="0"/>
              <a:t>17.12.2014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9C721-10E5-4551-B63D-BD199582CF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0034D-4460-483F-8A98-3A602CCFDAFF}" type="datetimeFigureOut">
              <a:rPr lang="ru-RU" smtClean="0"/>
              <a:t>17.12.2014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2B9C721-10E5-4551-B63D-BD199582CFB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0034D-4460-483F-8A98-3A602CCFDAFF}" type="datetimeFigureOut">
              <a:rPr lang="ru-RU" smtClean="0"/>
              <a:t>17.12.2014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9C721-10E5-4551-B63D-BD199582CF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0034D-4460-483F-8A98-3A602CCFDAFF}" type="datetimeFigureOut">
              <a:rPr lang="ru-RU" smtClean="0"/>
              <a:t>17.12.2014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9C721-10E5-4551-B63D-BD199582CF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0034D-4460-483F-8A98-3A602CCFDAFF}" type="datetimeFigureOut">
              <a:rPr lang="ru-RU" smtClean="0"/>
              <a:t>17.12.2014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9C721-10E5-4551-B63D-BD199582CF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0034D-4460-483F-8A98-3A602CCFDAFF}" type="datetimeFigureOut">
              <a:rPr lang="ru-RU" smtClean="0"/>
              <a:t>17.12.2014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9C721-10E5-4551-B63D-BD199582CF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0034D-4460-483F-8A98-3A602CCFDAFF}" type="datetimeFigureOut">
              <a:rPr lang="ru-RU" smtClean="0"/>
              <a:t>17.12.2014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9C721-10E5-4551-B63D-BD199582CF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0034D-4460-483F-8A98-3A602CCFDAFF}" type="datetimeFigureOut">
              <a:rPr lang="ru-RU" smtClean="0"/>
              <a:t>17.12.2014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9C721-10E5-4551-B63D-BD199582CF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2D0034D-4460-483F-8A98-3A602CCFDAFF}" type="datetimeFigureOut">
              <a:rPr lang="ru-RU" smtClean="0"/>
              <a:t>17.12.2014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2B9C721-10E5-4551-B63D-BD199582CFBB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388843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FF66"/>
                </a:solidFill>
                <a:effectLst/>
              </a:rPr>
              <a:t>Основные ошибки при заполнении отчетной формы №131/о «Сведения о диспансеризации определенных групп взрослого населения»</a:t>
            </a:r>
            <a:endParaRPr lang="ru-RU" sz="3200" b="1" dirty="0">
              <a:solidFill>
                <a:srgbClr val="FFFF66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4685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30026"/>
          </a:xfrm>
        </p:spPr>
        <p:txBody>
          <a:bodyPr>
            <a:normAutofit fontScale="90000"/>
          </a:bodyPr>
          <a:lstStyle/>
          <a:p>
            <a:r>
              <a:rPr lang="ru-RU" sz="1600" dirty="0">
                <a:solidFill>
                  <a:srgbClr val="FFFF66"/>
                </a:solidFill>
                <a:effectLst/>
                <a:cs typeface="Aharoni" panose="02010803020104030203" pitchFamily="2" charset="-79"/>
              </a:rPr>
              <a:t>Несоответствие </a:t>
            </a:r>
            <a:r>
              <a:rPr lang="ru-RU" sz="1600" dirty="0" smtClean="0">
                <a:solidFill>
                  <a:srgbClr val="FFFF66"/>
                </a:solidFill>
                <a:effectLst/>
                <a:cs typeface="Aharoni" panose="02010803020104030203" pitchFamily="2" charset="-79"/>
              </a:rPr>
              <a:t>данных еженедельного мониторинга и отчетной формы №131/о </a:t>
            </a:r>
            <a:endParaRPr lang="ru-RU" sz="1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2106460"/>
              </p:ext>
            </p:extLst>
          </p:nvPr>
        </p:nvGraphicFramePr>
        <p:xfrm>
          <a:off x="179512" y="476673"/>
          <a:ext cx="8784976" cy="5688630"/>
        </p:xfrm>
        <a:graphic>
          <a:graphicData uri="http://schemas.openxmlformats.org/drawingml/2006/table">
            <a:tbl>
              <a:tblPr firstRow="1" firstCol="1" bandRow="1"/>
              <a:tblGrid>
                <a:gridCol w="1686707"/>
                <a:gridCol w="1405589"/>
                <a:gridCol w="1019074"/>
                <a:gridCol w="1335310"/>
                <a:gridCol w="1019074"/>
                <a:gridCol w="1405589"/>
                <a:gridCol w="913633"/>
              </a:tblGrid>
              <a:tr h="236896">
                <a:tc rowSpan="2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Учреждения</a:t>
                      </a:r>
                    </a:p>
                  </a:txBody>
                  <a:tcPr marL="60107" marR="60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 группа здоровья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07" marR="6010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 группа здоровья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07" marR="6010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 группа здоровья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07" marR="6010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07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Еженед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 </a:t>
                      </a:r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отчет</a:t>
                      </a:r>
                    </a:p>
                  </a:txBody>
                  <a:tcPr marL="60107" marR="60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Форма 131 </a:t>
                      </a:r>
                    </a:p>
                  </a:txBody>
                  <a:tcPr marL="60107" marR="60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Еженед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 </a:t>
                      </a:r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отчет</a:t>
                      </a:r>
                    </a:p>
                  </a:txBody>
                  <a:tcPr marL="60107" marR="60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Форма 131 </a:t>
                      </a:r>
                    </a:p>
                  </a:txBody>
                  <a:tcPr marL="60107" marR="60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Еженед.отчет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07" marR="60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Форма 131 </a:t>
                      </a:r>
                    </a:p>
                  </a:txBody>
                  <a:tcPr marL="60107" marR="60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434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КДЦ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1079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434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ГКБ</a:t>
                      </a:r>
                      <a:r>
                        <a:rPr kumimoji="0" lang="en-US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№</a:t>
                      </a:r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434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ГКБ</a:t>
                      </a:r>
                      <a:r>
                        <a:rPr kumimoji="0" lang="en-US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№</a:t>
                      </a:r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1568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3888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3922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434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ГБ</a:t>
                      </a:r>
                      <a:r>
                        <a:rPr kumimoji="0" lang="en-US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№3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1861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1854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1981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1976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434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ГКБ</a:t>
                      </a:r>
                      <a:r>
                        <a:rPr kumimoji="0" lang="en-US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№</a:t>
                      </a:r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1553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1553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3543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3491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434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ГБ</a:t>
                      </a:r>
                      <a:r>
                        <a:rPr kumimoji="0" lang="en-US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№</a:t>
                      </a:r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878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878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738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1357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1356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434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ГКБ</a:t>
                      </a:r>
                      <a:r>
                        <a:rPr kumimoji="0" lang="en-US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№</a:t>
                      </a:r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4340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4357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3404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434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ГКБ</a:t>
                      </a:r>
                      <a:r>
                        <a:rPr kumimoji="0" lang="en-US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№</a:t>
                      </a:r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4160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4135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434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ГКБ</a:t>
                      </a:r>
                      <a:r>
                        <a:rPr kumimoji="0" lang="en-US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№</a:t>
                      </a:r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2085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2085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434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ГБ</a:t>
                      </a:r>
                      <a:r>
                        <a:rPr kumimoji="0" lang="en-US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№10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1007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3699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3563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434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ГП</a:t>
                      </a:r>
                      <a:r>
                        <a:rPr kumimoji="0" lang="en-US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№</a:t>
                      </a:r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382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434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ГП</a:t>
                      </a:r>
                      <a:r>
                        <a:rPr kumimoji="0" lang="en-US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№</a:t>
                      </a:r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959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895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895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3265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3265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434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ГП</a:t>
                      </a:r>
                      <a:r>
                        <a:rPr kumimoji="0" lang="en-US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№</a:t>
                      </a:r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638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1539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1543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434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ГП</a:t>
                      </a:r>
                      <a:r>
                        <a:rPr kumimoji="0" lang="en-US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№</a:t>
                      </a:r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407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407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1473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1474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434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ГП</a:t>
                      </a:r>
                      <a:r>
                        <a:rPr kumimoji="0" lang="en-US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№</a:t>
                      </a:r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1365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1363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1897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1886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434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ГП</a:t>
                      </a:r>
                      <a:r>
                        <a:rPr kumimoji="0" lang="en-US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№</a:t>
                      </a:r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1296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1296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774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774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2528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434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ГП</a:t>
                      </a:r>
                      <a:r>
                        <a:rPr kumimoji="0" lang="en-US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№</a:t>
                      </a:r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489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489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658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658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434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ГБ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№1 </a:t>
                      </a:r>
                      <a:r>
                        <a:rPr kumimoji="0" lang="ru-RU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г.Воткинск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2178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2178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1127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1127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5217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5217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434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err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Воткинская</a:t>
                      </a:r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РБ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1363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957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6519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4845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434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ГБ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№1 г. Глазов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946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952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434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Глазовская</a:t>
                      </a:r>
                      <a:r>
                        <a:rPr kumimoji="0" lang="ru-RU" sz="12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РБ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1346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1386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1874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434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ГБ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№1 г. Сарапул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1682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2331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2591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3844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3482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434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ГБ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№2 г. Сарапул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1343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1082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1087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2556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2587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2274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30026"/>
          </a:xfrm>
        </p:spPr>
        <p:txBody>
          <a:bodyPr>
            <a:normAutofit fontScale="90000"/>
          </a:bodyPr>
          <a:lstStyle/>
          <a:p>
            <a:r>
              <a:rPr lang="ru-RU" sz="1600" dirty="0">
                <a:solidFill>
                  <a:srgbClr val="FFFF66"/>
                </a:solidFill>
                <a:effectLst/>
                <a:cs typeface="Aharoni" panose="02010803020104030203" pitchFamily="2" charset="-79"/>
              </a:rPr>
              <a:t>Несоответствие </a:t>
            </a:r>
            <a:r>
              <a:rPr lang="ru-RU" sz="1600" dirty="0" smtClean="0">
                <a:solidFill>
                  <a:srgbClr val="FFFF66"/>
                </a:solidFill>
                <a:effectLst/>
                <a:cs typeface="Aharoni" panose="02010803020104030203" pitchFamily="2" charset="-79"/>
              </a:rPr>
              <a:t>данных еженедельного мониторинга и отчетной формы №131/о </a:t>
            </a:r>
            <a:endParaRPr lang="ru-RU" sz="1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2424236"/>
              </p:ext>
            </p:extLst>
          </p:nvPr>
        </p:nvGraphicFramePr>
        <p:xfrm>
          <a:off x="179512" y="332656"/>
          <a:ext cx="8784976" cy="6118244"/>
        </p:xfrm>
        <a:graphic>
          <a:graphicData uri="http://schemas.openxmlformats.org/drawingml/2006/table">
            <a:tbl>
              <a:tblPr firstRow="1" firstCol="1" bandRow="1"/>
              <a:tblGrid>
                <a:gridCol w="1686707"/>
                <a:gridCol w="1405589"/>
                <a:gridCol w="1019074"/>
                <a:gridCol w="1335310"/>
                <a:gridCol w="1019074"/>
                <a:gridCol w="1405589"/>
                <a:gridCol w="913633"/>
              </a:tblGrid>
              <a:tr h="214937">
                <a:tc rowSpan="2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Учреждения</a:t>
                      </a:r>
                    </a:p>
                  </a:txBody>
                  <a:tcPr marL="60107" marR="60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 группа здоровья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07" marR="6010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 группа здоровья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07" marR="6010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 группа здоровья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07" marR="6010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02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Еженед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 </a:t>
                      </a:r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отчет</a:t>
                      </a:r>
                    </a:p>
                  </a:txBody>
                  <a:tcPr marL="60107" marR="60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Форма 131 </a:t>
                      </a:r>
                    </a:p>
                  </a:txBody>
                  <a:tcPr marL="60107" marR="60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Еженед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 </a:t>
                      </a:r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отчет</a:t>
                      </a:r>
                    </a:p>
                  </a:txBody>
                  <a:tcPr marL="60107" marR="60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Форма 131 </a:t>
                      </a:r>
                    </a:p>
                  </a:txBody>
                  <a:tcPr marL="60107" marR="60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Еженед.отчет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07" marR="60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Форма 131 </a:t>
                      </a:r>
                    </a:p>
                  </a:txBody>
                  <a:tcPr marL="60107" marR="60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352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Алнашская</a:t>
                      </a:r>
                      <a:r>
                        <a:rPr kumimoji="0" lang="ru-RU" sz="12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en-US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РБ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572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585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1779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1792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352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Балезинская</a:t>
                      </a:r>
                      <a:r>
                        <a:rPr kumimoji="0" lang="ru-RU" sz="12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РБ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1194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1194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454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454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352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Вавожская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РБ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352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Граховская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РБ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407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407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439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439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352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Дебеская</a:t>
                      </a:r>
                      <a:r>
                        <a:rPr kumimoji="0" lang="ru-RU" sz="12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РБ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876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876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352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Завьяловская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РБ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2631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2563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4326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4445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352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Игринская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РБ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1798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955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954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352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Камбарская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РБ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474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474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731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352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Каракулинская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РБ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1097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352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Кезская</a:t>
                      </a:r>
                      <a:r>
                        <a:rPr kumimoji="0" lang="ru-RU" sz="12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РБ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939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839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352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Кизнерская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РБ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559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858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352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Киясоская</a:t>
                      </a:r>
                      <a:r>
                        <a:rPr kumimoji="0" lang="ru-RU" sz="12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РБ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543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1072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352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Красногорская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РБ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869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352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Малопургинская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РБ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1307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1305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682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352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Можгинская</a:t>
                      </a:r>
                      <a:r>
                        <a:rPr kumimoji="0" lang="ru-RU" sz="12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РБ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5550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5550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352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Сарапульская</a:t>
                      </a:r>
                      <a:r>
                        <a:rPr kumimoji="0" lang="ru-RU" sz="12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РБ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1495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352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Селтинская</a:t>
                      </a:r>
                      <a:r>
                        <a:rPr kumimoji="0" lang="ru-RU" sz="12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РБ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352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Сюмсинская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РБ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491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491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628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352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Увинская</a:t>
                      </a:r>
                      <a:r>
                        <a:rPr kumimoji="0" lang="ru-RU" sz="12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РБ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1278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352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Шарканская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РБ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1296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352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Юкаменская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РБ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874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352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Як-</a:t>
                      </a:r>
                      <a:r>
                        <a:rPr kumimoji="0" lang="ru-RU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бодьинская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РБ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607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634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568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1834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1855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352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Ярская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РБ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1089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498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Отделенческая</a:t>
                      </a:r>
                      <a:r>
                        <a:rPr kumimoji="0" lang="ru-RU" sz="12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больница ЖД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699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694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498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Симонихинская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больница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352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МСЧ</a:t>
                      </a:r>
                      <a:r>
                        <a:rPr kumimoji="0" lang="ru-RU" sz="12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№</a:t>
                      </a:r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1244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343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432048"/>
          </a:xfrm>
        </p:spPr>
        <p:txBody>
          <a:bodyPr>
            <a:noAutofit/>
          </a:bodyPr>
          <a:lstStyle/>
          <a:p>
            <a:r>
              <a:rPr lang="ru-RU" sz="1500" dirty="0" smtClean="0">
                <a:solidFill>
                  <a:srgbClr val="FFFF66"/>
                </a:solidFill>
                <a:effectLst/>
                <a:cs typeface="Aharoni" panose="02010803020104030203" pitchFamily="2" charset="-79"/>
              </a:rPr>
              <a:t>Несоответствие численности прошедших диспансеризацию по возрастам (табл.1000 и 7000)</a:t>
            </a:r>
            <a:endParaRPr lang="ru-RU" sz="1500" dirty="0">
              <a:solidFill>
                <a:srgbClr val="FFFF66"/>
              </a:solidFill>
              <a:effectLst/>
              <a:cs typeface="Aharoni" panose="02010803020104030203" pitchFamily="2" charset="-79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897936"/>
              </p:ext>
            </p:extLst>
          </p:nvPr>
        </p:nvGraphicFramePr>
        <p:xfrm>
          <a:off x="107504" y="620691"/>
          <a:ext cx="8841819" cy="6120672"/>
        </p:xfrm>
        <a:graphic>
          <a:graphicData uri="http://schemas.openxmlformats.org/drawingml/2006/table">
            <a:tbl>
              <a:tblPr firstRow="1" firstCol="1" bandRow="1"/>
              <a:tblGrid>
                <a:gridCol w="1584071"/>
                <a:gridCol w="561002"/>
                <a:gridCol w="591126"/>
                <a:gridCol w="633010"/>
                <a:gridCol w="586014"/>
                <a:gridCol w="591452"/>
                <a:gridCol w="606027"/>
                <a:gridCol w="591452"/>
                <a:gridCol w="619533"/>
                <a:gridCol w="619533"/>
                <a:gridCol w="619533"/>
                <a:gridCol w="619533"/>
                <a:gridCol w="619533"/>
              </a:tblGrid>
              <a:tr h="270003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Учреждения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1" marR="582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МУЖЧИНЫ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1" marR="58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ЖЕНЩИНЫ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1" marR="58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00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21-36 лет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1" marR="58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39-60 лет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1" marR="58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60 и старше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1" marR="58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21-36 лет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1" marR="58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39-60 лет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1" marR="58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60 и старше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1" marR="58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14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Т.1000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1" marR="58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Т. 7000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1" marR="58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Т. 1000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1" marR="58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Т. 7000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1" marR="58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Т. 1000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1" marR="58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Т. 7000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1" marR="58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Т. 1000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1" marR="58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Т. 7000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1" marR="58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Т. 1000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1" marR="58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Т. 7000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1" marR="58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Т. 1000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1" marR="58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Т. 7000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1" marR="58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726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КДЦ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498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498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726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ГКБ</a:t>
                      </a:r>
                      <a:r>
                        <a:rPr kumimoji="0" lang="en-US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№</a:t>
                      </a:r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1231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1231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755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755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1799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1799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1455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1455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056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ГКБ</a:t>
                      </a:r>
                      <a:r>
                        <a:rPr kumimoji="0" lang="en-US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№</a:t>
                      </a:r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1546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788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788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549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2257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2254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1547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1547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1439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1439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726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ГБ</a:t>
                      </a:r>
                      <a:r>
                        <a:rPr kumimoji="0" lang="en-US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№3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627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1228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1196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1197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1197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695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726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ГКБ</a:t>
                      </a:r>
                      <a:r>
                        <a:rPr kumimoji="0" lang="en-US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№</a:t>
                      </a:r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685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685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1556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1556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843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843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726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ГБ</a:t>
                      </a:r>
                      <a:r>
                        <a:rPr kumimoji="0" lang="en-US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№</a:t>
                      </a:r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697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697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486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486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444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ГКБ</a:t>
                      </a:r>
                      <a:r>
                        <a:rPr kumimoji="0" lang="en-US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№</a:t>
                      </a:r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2163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2163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884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884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2781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2781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1286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1286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444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ГКБ</a:t>
                      </a:r>
                      <a:r>
                        <a:rPr kumimoji="0" lang="en-US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№</a:t>
                      </a:r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579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579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906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906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1278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1278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444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ГКБ</a:t>
                      </a:r>
                      <a:r>
                        <a:rPr kumimoji="0" lang="en-US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№</a:t>
                      </a:r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1095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1095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444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ГБ</a:t>
                      </a:r>
                      <a:r>
                        <a:rPr kumimoji="0" lang="en-US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№10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694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694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465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463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899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899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1693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1693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1289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1289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444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ГП</a:t>
                      </a:r>
                      <a:r>
                        <a:rPr kumimoji="0" lang="en-US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№</a:t>
                      </a:r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468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468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885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885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444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ГП</a:t>
                      </a:r>
                      <a:r>
                        <a:rPr kumimoji="0" lang="en-US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№</a:t>
                      </a:r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996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1109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1109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444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ГП</a:t>
                      </a:r>
                      <a:r>
                        <a:rPr kumimoji="0" lang="en-US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№</a:t>
                      </a:r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577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577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444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ГП</a:t>
                      </a:r>
                      <a:r>
                        <a:rPr kumimoji="0" lang="en-US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№</a:t>
                      </a:r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854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854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1131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1131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854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854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484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444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ГП</a:t>
                      </a:r>
                      <a:r>
                        <a:rPr kumimoji="0" lang="en-US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№</a:t>
                      </a:r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691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691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490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490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728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728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444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ГП</a:t>
                      </a:r>
                      <a:r>
                        <a:rPr kumimoji="0" lang="en-US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№</a:t>
                      </a:r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861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861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1156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1156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695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686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446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ГП</a:t>
                      </a:r>
                      <a:r>
                        <a:rPr kumimoji="0" lang="en-US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№</a:t>
                      </a:r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444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ГБ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№1 </a:t>
                      </a:r>
                      <a:r>
                        <a:rPr kumimoji="0" lang="ru-RU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г.Воткинск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546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546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1484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1484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2134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2134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444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err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Воткинская</a:t>
                      </a:r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РБ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1078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1249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593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1306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1351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1267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1289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444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ГБ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№1 г. Глазов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687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641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452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466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1482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444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Глазовская</a:t>
                      </a:r>
                      <a:r>
                        <a:rPr kumimoji="0" lang="ru-RU" sz="12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РБ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579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576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462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461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1085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1091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444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ГБ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№1 г. Сарапул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1254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1254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1234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1234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473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473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1497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1497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2064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2064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1253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1253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444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ГБ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№2 г. Сарапул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809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809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1198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1198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27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b"/>
            <a:endParaRPr lang="ru-RU" sz="1200" dirty="0">
              <a:solidFill>
                <a:srgbClr val="00206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9755154"/>
              </p:ext>
            </p:extLst>
          </p:nvPr>
        </p:nvGraphicFramePr>
        <p:xfrm>
          <a:off x="107501" y="260656"/>
          <a:ext cx="8841819" cy="6408703"/>
        </p:xfrm>
        <a:graphic>
          <a:graphicData uri="http://schemas.openxmlformats.org/drawingml/2006/table">
            <a:tbl>
              <a:tblPr firstRow="1" firstCol="1" bandRow="1"/>
              <a:tblGrid>
                <a:gridCol w="1584071"/>
                <a:gridCol w="561002"/>
                <a:gridCol w="591126"/>
                <a:gridCol w="633010"/>
                <a:gridCol w="586014"/>
                <a:gridCol w="591452"/>
                <a:gridCol w="606027"/>
                <a:gridCol w="591452"/>
                <a:gridCol w="619533"/>
                <a:gridCol w="619533"/>
                <a:gridCol w="619533"/>
                <a:gridCol w="619533"/>
                <a:gridCol w="619533"/>
              </a:tblGrid>
              <a:tr h="275699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Учреждения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1" marR="582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МУЖЧИНЫ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1" marR="58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ЖЕНЩИНЫ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1" marR="58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56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21-36 лет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1" marR="58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39-60 лет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1" marR="58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60 и старше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1" marR="58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21-36 лет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1" marR="58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39-60 лет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1" marR="58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60 и старше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1" marR="58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63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Т.1000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1" marR="58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Т. 7000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1" marR="58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Т. 1000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1" marR="58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Т. 7000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1" marR="58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Т. 1000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1" marR="58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Т. 7000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1" marR="58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Т. 1000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1" marR="58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Т. 7000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1" marR="58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Т. 1000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1" marR="58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Т. 7000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1" marR="58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Т. 1000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1" marR="58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Т. 7000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51" marR="582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192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err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алнаш</a:t>
                      </a:r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РБ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392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392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566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566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434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434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868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868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192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err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балез</a:t>
                      </a:r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РБ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807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809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1031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957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897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1474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677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693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192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err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вавож</a:t>
                      </a:r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РБ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404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405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192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грах_РБ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192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err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дебес</a:t>
                      </a:r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РБ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394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394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192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err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завьял</a:t>
                      </a:r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РБ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1389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1389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493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493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192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игрин_РБ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857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794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782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1259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1263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672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685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192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err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камбар</a:t>
                      </a:r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РБ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384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384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627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627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192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каракул_РБ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477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477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192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err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кез</a:t>
                      </a:r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РБ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431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877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885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192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err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кизнер</a:t>
                      </a:r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РБ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399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399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777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777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394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394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192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err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кияс</a:t>
                      </a:r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РБ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192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err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красногор</a:t>
                      </a:r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РБ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192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err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малопург</a:t>
                      </a:r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РБ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754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754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988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988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862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862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1292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1292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688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688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192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err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можг</a:t>
                      </a:r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РБ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1253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1253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1873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1873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2938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2146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1593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2385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192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err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сапар</a:t>
                      </a:r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РБ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651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661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552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553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683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827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439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451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192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err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селты</a:t>
                      </a:r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РБ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462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462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192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err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сюмси</a:t>
                      </a:r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РБ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192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err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ува</a:t>
                      </a:r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РБ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607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854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852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1464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544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192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err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шаркан</a:t>
                      </a:r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РБ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587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587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192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err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юкам</a:t>
                      </a:r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РБ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396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396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192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як-бод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РБ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476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469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565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605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831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192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яр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РБ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491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491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192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err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ж_д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479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477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192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err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симоних</a:t>
                      </a:r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200" b="1" kern="1200" dirty="0" err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больн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192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мсч№41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627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627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998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998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274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1623335"/>
              </p:ext>
            </p:extLst>
          </p:nvPr>
        </p:nvGraphicFramePr>
        <p:xfrm>
          <a:off x="179513" y="157751"/>
          <a:ext cx="8784975" cy="6435607"/>
        </p:xfrm>
        <a:graphic>
          <a:graphicData uri="http://schemas.openxmlformats.org/drawingml/2006/table">
            <a:tbl>
              <a:tblPr firstRow="1" firstCol="1" bandRow="1"/>
              <a:tblGrid>
                <a:gridCol w="1728191"/>
                <a:gridCol w="1152128"/>
                <a:gridCol w="1008112"/>
                <a:gridCol w="864096"/>
                <a:gridCol w="864096"/>
                <a:gridCol w="720080"/>
                <a:gridCol w="720080"/>
                <a:gridCol w="648072"/>
                <a:gridCol w="1080120"/>
              </a:tblGrid>
              <a:tr h="30889">
                <a:tc rowSpan="2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Учреждения</a:t>
                      </a:r>
                    </a:p>
                  </a:txBody>
                  <a:tcPr marL="58393" marR="583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Т.1000</a:t>
                      </a:r>
                    </a:p>
                  </a:txBody>
                  <a:tcPr marL="58393" marR="583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Т.2000</a:t>
                      </a:r>
                    </a:p>
                  </a:txBody>
                  <a:tcPr marL="58393" marR="583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Прошли </a:t>
                      </a:r>
                      <a:r>
                        <a:rPr kumimoji="0" lang="ru-RU" sz="10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диспансеризацию </a:t>
                      </a:r>
                      <a:r>
                        <a:rPr kumimoji="0" lang="ru-RU" sz="10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всего</a:t>
                      </a:r>
                    </a:p>
                  </a:txBody>
                  <a:tcPr marL="58393" marR="583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Опрос (</a:t>
                      </a:r>
                      <a:r>
                        <a:rPr kumimoji="0" lang="ru-RU" sz="1000" b="1" kern="1200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анкетиро</a:t>
                      </a:r>
                      <a:r>
                        <a:rPr kumimoji="0" lang="ru-RU" sz="10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b="1" kern="1200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вание</a:t>
                      </a:r>
                      <a:r>
                        <a:rPr kumimoji="0" lang="ru-RU" sz="10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</a:p>
                  </a:txBody>
                  <a:tcPr marL="58393" marR="583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Антропометрия</a:t>
                      </a:r>
                      <a:endParaRPr kumimoji="0" lang="ru-RU" sz="10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393" marR="583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Измерение </a:t>
                      </a:r>
                      <a:r>
                        <a:rPr kumimoji="0" lang="ru-RU" sz="10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АД</a:t>
                      </a:r>
                    </a:p>
                  </a:txBody>
                  <a:tcPr marL="58393" marR="583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П/А мочи</a:t>
                      </a:r>
                    </a:p>
                  </a:txBody>
                  <a:tcPr marL="58393" marR="583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ЭКГ в покое</a:t>
                      </a:r>
                    </a:p>
                  </a:txBody>
                  <a:tcPr marL="58393" marR="583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ФЛГ</a:t>
                      </a:r>
                    </a:p>
                  </a:txBody>
                  <a:tcPr marL="58393" marR="583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Краткое проф. </a:t>
                      </a:r>
                      <a:r>
                        <a:rPr kumimoji="0" lang="ru-RU" sz="1000" b="1" kern="1200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консульти-рование</a:t>
                      </a:r>
                      <a:endParaRPr kumimoji="0" lang="ru-RU" sz="10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393" marR="583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805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КДЦ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1509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1509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1509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1509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1509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1509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1509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805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ГКБ</a:t>
                      </a:r>
                      <a:r>
                        <a:rPr kumimoji="0" lang="en-US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№</a:t>
                      </a:r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6410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6410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6410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6410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6410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4083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6410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805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ГКБ</a:t>
                      </a:r>
                      <a:r>
                        <a:rPr kumimoji="0" lang="en-US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№</a:t>
                      </a:r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8125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8125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8125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8125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8125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8088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8114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8125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805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ГБ</a:t>
                      </a:r>
                      <a:r>
                        <a:rPr kumimoji="0" lang="en-US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№3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4865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4865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4865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4865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4865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4865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4865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4865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805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ГКБ</a:t>
                      </a:r>
                      <a:r>
                        <a:rPr kumimoji="0" lang="en-US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№</a:t>
                      </a:r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5307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5307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5307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5307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5307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5307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5307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5307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805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ГБ</a:t>
                      </a:r>
                      <a:r>
                        <a:rPr kumimoji="0" lang="en-US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№</a:t>
                      </a:r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2972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2972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2972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2972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2972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2972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2972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2972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805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ГКБ</a:t>
                      </a:r>
                      <a:r>
                        <a:rPr kumimoji="0" lang="en-US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№</a:t>
                      </a:r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9436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9436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9436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9436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9436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9436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9436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9436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805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ГКБ</a:t>
                      </a:r>
                      <a:r>
                        <a:rPr kumimoji="0" lang="en-US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№</a:t>
                      </a:r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4638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4638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4638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4638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4638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4637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4638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4638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805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ГКБ</a:t>
                      </a:r>
                      <a:r>
                        <a:rPr kumimoji="0" lang="en-US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№</a:t>
                      </a:r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2731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805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ГБ</a:t>
                      </a:r>
                      <a:r>
                        <a:rPr kumimoji="0" lang="en-US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№10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5788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5452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5459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5461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5460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5447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5455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3309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805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ГП</a:t>
                      </a:r>
                      <a:r>
                        <a:rPr kumimoji="0" lang="en-US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№</a:t>
                      </a:r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2956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805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ГП</a:t>
                      </a:r>
                      <a:r>
                        <a:rPr kumimoji="0" lang="en-US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№</a:t>
                      </a:r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5120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5120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5120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5120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5120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5120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5120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5120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805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ГП</a:t>
                      </a:r>
                      <a:r>
                        <a:rPr kumimoji="0" lang="en-US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№</a:t>
                      </a:r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805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ГП</a:t>
                      </a:r>
                      <a:r>
                        <a:rPr kumimoji="0" lang="en-US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№</a:t>
                      </a:r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4014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3453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3462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3462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3457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3158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3461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805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ГП</a:t>
                      </a:r>
                      <a:r>
                        <a:rPr kumimoji="0" lang="en-US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№</a:t>
                      </a:r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3678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3678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3678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3678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3678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3678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3678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3678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805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ГП</a:t>
                      </a:r>
                      <a:r>
                        <a:rPr kumimoji="0" lang="en-US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№</a:t>
                      </a:r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4607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4607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4607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4607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4607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4607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4607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4607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805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ГП</a:t>
                      </a:r>
                      <a:r>
                        <a:rPr kumimoji="0" lang="en-US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№</a:t>
                      </a:r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1376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1376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1376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1376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1376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805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ГБ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№1 </a:t>
                      </a:r>
                      <a:r>
                        <a:rPr kumimoji="0" lang="ru-RU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г.Воткинск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8522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8522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8522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8522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8522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8522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8522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8522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805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err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Воткинская</a:t>
                      </a:r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РБ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7473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7473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7473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7473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7473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7473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7473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7473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805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ГБ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№1 г. Глазов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5305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5257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5259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5260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5262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5257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5259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2044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805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Глазовская</a:t>
                      </a:r>
                      <a:r>
                        <a:rPr kumimoji="0" lang="ru-RU" sz="12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РБ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5871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5871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5871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5871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5871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5871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5871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5871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805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ГБ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№1 г. Сарапул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7775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7522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7775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7775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7775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7775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7775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7775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805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ГБ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№2 г. Сарапул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5017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5017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5017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5017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5017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5017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5017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5017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9775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7098547"/>
              </p:ext>
            </p:extLst>
          </p:nvPr>
        </p:nvGraphicFramePr>
        <p:xfrm>
          <a:off x="179513" y="157761"/>
          <a:ext cx="8784975" cy="6279340"/>
        </p:xfrm>
        <a:graphic>
          <a:graphicData uri="http://schemas.openxmlformats.org/drawingml/2006/table">
            <a:tbl>
              <a:tblPr firstRow="1" firstCol="1" bandRow="1"/>
              <a:tblGrid>
                <a:gridCol w="1728191"/>
                <a:gridCol w="1152128"/>
                <a:gridCol w="1008112"/>
                <a:gridCol w="864096"/>
                <a:gridCol w="864096"/>
                <a:gridCol w="720080"/>
                <a:gridCol w="720080"/>
                <a:gridCol w="648072"/>
                <a:gridCol w="1080120"/>
              </a:tblGrid>
              <a:tr h="197304">
                <a:tc rowSpan="2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Учреждения</a:t>
                      </a:r>
                    </a:p>
                  </a:txBody>
                  <a:tcPr marL="58393" marR="583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Т.1000</a:t>
                      </a:r>
                    </a:p>
                  </a:txBody>
                  <a:tcPr marL="58393" marR="583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Т.2000</a:t>
                      </a:r>
                    </a:p>
                  </a:txBody>
                  <a:tcPr marL="58393" marR="583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64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Прошли </a:t>
                      </a:r>
                      <a:r>
                        <a:rPr kumimoji="0" lang="ru-RU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диспансери-зацию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всего</a:t>
                      </a:r>
                    </a:p>
                  </a:txBody>
                  <a:tcPr marL="58393" marR="583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Опрос (</a:t>
                      </a:r>
                      <a:r>
                        <a:rPr kumimoji="0" lang="ru-RU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анкетиро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вание</a:t>
                      </a:r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</a:p>
                  </a:txBody>
                  <a:tcPr marL="58393" marR="583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Антропо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-метрия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393" marR="583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Измере-ние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АД</a:t>
                      </a:r>
                    </a:p>
                  </a:txBody>
                  <a:tcPr marL="58393" marR="583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П/А мочи</a:t>
                      </a:r>
                    </a:p>
                  </a:txBody>
                  <a:tcPr marL="58393" marR="583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ЭКГ в покое</a:t>
                      </a:r>
                    </a:p>
                  </a:txBody>
                  <a:tcPr marL="58393" marR="583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ФЛГ</a:t>
                      </a:r>
                    </a:p>
                  </a:txBody>
                  <a:tcPr marL="58393" marR="583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Краткое проф. </a:t>
                      </a:r>
                      <a:r>
                        <a:rPr kumimoji="0" lang="ru-RU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консульти-рование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393" marR="583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340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Алнашская</a:t>
                      </a:r>
                      <a:r>
                        <a:rPr kumimoji="0" lang="ru-RU" sz="12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en-US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РБ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340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Балезинская</a:t>
                      </a:r>
                      <a:r>
                        <a:rPr kumimoji="0" lang="ru-RU" sz="12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РБ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5190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5190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5190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5190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5190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5190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5190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5190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340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Вавожская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РБ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1956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1956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1956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1956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1956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1955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1956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1867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340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Граховская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РБ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1091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1091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1091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1091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1091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879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1091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1091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340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Дебеская</a:t>
                      </a:r>
                      <a:r>
                        <a:rPr kumimoji="0" lang="ru-RU" sz="12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РБ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1383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1384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1384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1384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1384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1365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965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340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Завьяловская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РБ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8037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8037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8037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8037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8037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8037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8037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5474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340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Игринская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РБ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4793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4793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4793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4793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4793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4793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4793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4793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340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Камбарская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РБ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2052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2052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2052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2052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2052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2052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2052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2052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340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Каракулинская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РБ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1679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1679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1679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1679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1679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1679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1639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340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Кезская</a:t>
                      </a:r>
                      <a:r>
                        <a:rPr kumimoji="0" lang="ru-RU" sz="12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РБ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340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Кизнерская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РБ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340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Киясоская</a:t>
                      </a:r>
                      <a:r>
                        <a:rPr kumimoji="0" lang="ru-RU" sz="12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РБ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1496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1493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1496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1496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1496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1497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1497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1494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340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Красногорская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РБ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1183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1183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1183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1183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1183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1182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1183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340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Малопургинская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РБ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4867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4867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4867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4867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4867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4867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4867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340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Можгинская</a:t>
                      </a:r>
                      <a:r>
                        <a:rPr kumimoji="0" lang="ru-RU" sz="12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РБ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10094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10054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10065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10065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10066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10043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10057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10094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340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Сарапульская</a:t>
                      </a:r>
                      <a:r>
                        <a:rPr kumimoji="0" lang="ru-RU" sz="12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РБ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3393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3405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3409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3407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3381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340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Селтинская</a:t>
                      </a:r>
                      <a:r>
                        <a:rPr kumimoji="0" lang="ru-RU" sz="12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РБ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1384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1384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1384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1384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1384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1383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1384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1384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340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Сюмсинская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РБ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1455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1455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1455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1455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1455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1455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1455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1455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340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Увинская</a:t>
                      </a:r>
                      <a:r>
                        <a:rPr kumimoji="0" lang="ru-RU" sz="12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РБ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4622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4622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4622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4622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4622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4583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4604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340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Шарканская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РБ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1931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779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340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Юкаменская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РБ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1146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1146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1146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1146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1146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1146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1146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527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340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Як-</a:t>
                      </a:r>
                      <a:r>
                        <a:rPr kumimoji="0" lang="ru-RU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бодьинская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РБ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3057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3057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3057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3057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3057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3057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3057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340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Ярская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РБ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1573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1573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1573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1574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1573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1573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1569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823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Отделенческая</a:t>
                      </a:r>
                      <a:r>
                        <a:rPr kumimoji="0" lang="ru-RU" sz="12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больница ЖД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823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Симонихинская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больница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340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МСЧ</a:t>
                      </a:r>
                      <a:r>
                        <a:rPr kumimoji="0" lang="ru-RU" sz="12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№</a:t>
                      </a:r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5788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5452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5459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5461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5460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5447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5455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3309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851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712968" cy="346050"/>
          </a:xfrm>
        </p:spPr>
        <p:txBody>
          <a:bodyPr>
            <a:normAutofit fontScale="90000"/>
          </a:bodyPr>
          <a:lstStyle/>
          <a:p>
            <a:r>
              <a:rPr lang="ru-RU" sz="1600" dirty="0">
                <a:solidFill>
                  <a:srgbClr val="FFFF66"/>
                </a:solidFill>
                <a:effectLst/>
                <a:cs typeface="Aharoni" panose="02010803020104030203" pitchFamily="2" charset="-79"/>
              </a:rPr>
              <a:t>Несоответствие численности прошедших диспансеризацию </a:t>
            </a:r>
            <a:r>
              <a:rPr lang="ru-RU" sz="1600" dirty="0" smtClean="0">
                <a:solidFill>
                  <a:srgbClr val="FFFF66"/>
                </a:solidFill>
                <a:effectLst/>
                <a:cs typeface="Aharoni" panose="02010803020104030203" pitchFamily="2" charset="-79"/>
              </a:rPr>
              <a:t>(</a:t>
            </a:r>
            <a:r>
              <a:rPr lang="ru-RU" sz="1600" dirty="0">
                <a:solidFill>
                  <a:srgbClr val="FFFF66"/>
                </a:solidFill>
                <a:effectLst/>
                <a:cs typeface="Aharoni" panose="02010803020104030203" pitchFamily="2" charset="-79"/>
              </a:rPr>
              <a:t>табл.1000 и </a:t>
            </a:r>
            <a:r>
              <a:rPr lang="ru-RU" sz="1600" dirty="0" smtClean="0">
                <a:solidFill>
                  <a:srgbClr val="FFFF66"/>
                </a:solidFill>
                <a:effectLst/>
                <a:cs typeface="Aharoni" panose="02010803020104030203" pitchFamily="2" charset="-79"/>
              </a:rPr>
              <a:t> сумма табл.7001- 7003)</a:t>
            </a:r>
            <a:endParaRPr lang="ru-RU" sz="1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6748497"/>
              </p:ext>
            </p:extLst>
          </p:nvPr>
        </p:nvGraphicFramePr>
        <p:xfrm>
          <a:off x="395536" y="476673"/>
          <a:ext cx="8445624" cy="5870359"/>
        </p:xfrm>
        <a:graphic>
          <a:graphicData uri="http://schemas.openxmlformats.org/drawingml/2006/table">
            <a:tbl>
              <a:tblPr firstRow="1" firstCol="1" bandRow="1"/>
              <a:tblGrid>
                <a:gridCol w="2815208"/>
                <a:gridCol w="2815208"/>
                <a:gridCol w="2815208"/>
              </a:tblGrid>
              <a:tr h="226511">
                <a:tc rowSpan="2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Учреждения</a:t>
                      </a:r>
                    </a:p>
                  </a:txBody>
                  <a:tcPr marL="60107" marR="60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Прошли всего диспансеризацию </a:t>
                      </a:r>
                    </a:p>
                  </a:txBody>
                  <a:tcPr marL="60107" marR="60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65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т.1000</a:t>
                      </a:r>
                    </a:p>
                  </a:txBody>
                  <a:tcPr marL="60107" marR="60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Сумма </a:t>
                      </a:r>
                      <a:r>
                        <a:rPr kumimoji="0" lang="ru-RU" sz="14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табл. 7001-7003</a:t>
                      </a:r>
                      <a:endParaRPr kumimoji="0" lang="ru-RU" sz="14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07" marR="60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897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КДЦ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1509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1509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897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ГКБ</a:t>
                      </a:r>
                      <a:r>
                        <a:rPr kumimoji="0" lang="en-US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№</a:t>
                      </a:r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6410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6646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897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ГКБ</a:t>
                      </a:r>
                      <a:r>
                        <a:rPr kumimoji="0" lang="en-US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№</a:t>
                      </a:r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8125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8125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897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ГБ</a:t>
                      </a:r>
                      <a:r>
                        <a:rPr kumimoji="0" lang="en-US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№3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4865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4865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897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ГКБ</a:t>
                      </a:r>
                      <a:r>
                        <a:rPr kumimoji="0" lang="en-US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№</a:t>
                      </a:r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5307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5307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897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ГБ</a:t>
                      </a:r>
                      <a:r>
                        <a:rPr kumimoji="0" lang="en-US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№</a:t>
                      </a:r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2972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2972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897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ГКБ</a:t>
                      </a:r>
                      <a:r>
                        <a:rPr kumimoji="0" lang="en-US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№</a:t>
                      </a:r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9436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9436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897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ГКБ</a:t>
                      </a:r>
                      <a:r>
                        <a:rPr kumimoji="0" lang="en-US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№</a:t>
                      </a:r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4638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4638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897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ГКБ</a:t>
                      </a:r>
                      <a:r>
                        <a:rPr kumimoji="0" lang="en-US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№</a:t>
                      </a:r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897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ГБ</a:t>
                      </a:r>
                      <a:r>
                        <a:rPr kumimoji="0" lang="en-US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№10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5788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5456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897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ГП</a:t>
                      </a:r>
                      <a:r>
                        <a:rPr kumimoji="0" lang="en-US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№</a:t>
                      </a:r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897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ГП</a:t>
                      </a:r>
                      <a:r>
                        <a:rPr kumimoji="0" lang="en-US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№</a:t>
                      </a:r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5120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5027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897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ГП</a:t>
                      </a:r>
                      <a:r>
                        <a:rPr kumimoji="0" lang="en-US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№</a:t>
                      </a:r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897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ГП</a:t>
                      </a:r>
                      <a:r>
                        <a:rPr kumimoji="0" lang="en-US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№</a:t>
                      </a:r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4014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4014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897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ГП</a:t>
                      </a:r>
                      <a:r>
                        <a:rPr kumimoji="0" lang="en-US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№</a:t>
                      </a:r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3678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3678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897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ГП</a:t>
                      </a:r>
                      <a:r>
                        <a:rPr kumimoji="0" lang="en-US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№</a:t>
                      </a:r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4607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4607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897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ГП</a:t>
                      </a:r>
                      <a:r>
                        <a:rPr kumimoji="0" lang="en-US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№</a:t>
                      </a:r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1376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1376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897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ГБ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№1 </a:t>
                      </a:r>
                      <a:r>
                        <a:rPr kumimoji="0" lang="ru-RU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г.Воткинск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8522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8522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897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err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Воткинская</a:t>
                      </a:r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РБ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7473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7473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897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ГБ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№1 г. Глазов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5305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5259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897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Глазовская</a:t>
                      </a:r>
                      <a:r>
                        <a:rPr kumimoji="0" lang="ru-RU" sz="12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РБ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5871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5871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897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ГБ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№1 г. Сарапул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7775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7775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897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ГБ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№2 г. Сарапул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5017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5017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1053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2797676"/>
              </p:ext>
            </p:extLst>
          </p:nvPr>
        </p:nvGraphicFramePr>
        <p:xfrm>
          <a:off x="395536" y="116625"/>
          <a:ext cx="8445624" cy="6487550"/>
        </p:xfrm>
        <a:graphic>
          <a:graphicData uri="http://schemas.openxmlformats.org/drawingml/2006/table">
            <a:tbl>
              <a:tblPr firstRow="1" firstCol="1" bandRow="1"/>
              <a:tblGrid>
                <a:gridCol w="2815208"/>
                <a:gridCol w="2815208"/>
                <a:gridCol w="2815208"/>
              </a:tblGrid>
              <a:tr h="241954">
                <a:tc rowSpan="2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Учреждения</a:t>
                      </a:r>
                    </a:p>
                  </a:txBody>
                  <a:tcPr marL="60107" marR="60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Прошли всего диспансеризацию </a:t>
                      </a:r>
                    </a:p>
                  </a:txBody>
                  <a:tcPr marL="60107" marR="60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19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т.1000</a:t>
                      </a:r>
                    </a:p>
                  </a:txBody>
                  <a:tcPr marL="60107" marR="60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Сумма </a:t>
                      </a:r>
                      <a:r>
                        <a:rPr kumimoji="0" lang="ru-RU" sz="14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табл. 7001-7003</a:t>
                      </a:r>
                      <a:endParaRPr kumimoji="0" lang="ru-RU" sz="14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07" marR="60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647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Алнашская</a:t>
                      </a:r>
                      <a:r>
                        <a:rPr kumimoji="0" lang="ru-RU" sz="12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en-US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РБ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647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Балезинская</a:t>
                      </a:r>
                      <a:r>
                        <a:rPr kumimoji="0" lang="ru-RU" sz="12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РБ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5190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5190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647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Вавожская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РБ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1956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1957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647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Граховская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РБ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1091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1091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647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Дебеская</a:t>
                      </a:r>
                      <a:r>
                        <a:rPr kumimoji="0" lang="ru-RU" sz="12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РБ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1383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1383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647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Завьяловская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РБ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8037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8037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647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Игринская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РБ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4793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4793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647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Камбарская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РБ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2052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2052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647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Каракулинская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РБ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1679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1679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647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Кезская</a:t>
                      </a:r>
                      <a:r>
                        <a:rPr kumimoji="0" lang="ru-RU" sz="12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РБ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647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Кизнерская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РБ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647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Киясоская</a:t>
                      </a:r>
                      <a:r>
                        <a:rPr kumimoji="0" lang="ru-RU" sz="12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РБ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1496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1496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647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Красногорская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РБ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1183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1183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647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Малопургинская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РБ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4867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4867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647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Можгинская</a:t>
                      </a:r>
                      <a:r>
                        <a:rPr kumimoji="0" lang="ru-RU" sz="12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РБ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10094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10094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647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Сарапульская</a:t>
                      </a:r>
                      <a:r>
                        <a:rPr kumimoji="0" lang="ru-RU" sz="12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РБ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3393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647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Селтинская</a:t>
                      </a:r>
                      <a:r>
                        <a:rPr kumimoji="0" lang="ru-RU" sz="12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РБ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1384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1385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647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Сюмсинская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РБ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1455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1455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647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Увинская</a:t>
                      </a:r>
                      <a:r>
                        <a:rPr kumimoji="0" lang="ru-RU" sz="12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РБ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4622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4622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647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Шарканская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РБ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647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Юкаменская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РБ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1146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1146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647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Як-</a:t>
                      </a:r>
                      <a:r>
                        <a:rPr kumimoji="0" lang="ru-RU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бодьинская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РБ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3057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3057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647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Ярская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РБ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1573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647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Отделенческая</a:t>
                      </a:r>
                      <a:r>
                        <a:rPr kumimoji="0" lang="ru-RU" sz="12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больница ЖД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647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Симонихинская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больница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647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МСЧ</a:t>
                      </a:r>
                      <a:r>
                        <a:rPr kumimoji="0" lang="ru-RU" sz="12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№</a:t>
                      </a:r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5788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2279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951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274042"/>
          </a:xfrm>
        </p:spPr>
        <p:txBody>
          <a:bodyPr>
            <a:normAutofit fontScale="90000"/>
          </a:bodyPr>
          <a:lstStyle/>
          <a:p>
            <a:r>
              <a:rPr lang="ru-RU" sz="1400" dirty="0">
                <a:solidFill>
                  <a:srgbClr val="FFFF66"/>
                </a:solidFill>
                <a:effectLst/>
                <a:cs typeface="Aharoni" panose="02010803020104030203" pitchFamily="2" charset="-79"/>
              </a:rPr>
              <a:t>Несоответствие </a:t>
            </a:r>
            <a:r>
              <a:rPr lang="ru-RU" sz="1400" dirty="0" smtClean="0">
                <a:solidFill>
                  <a:srgbClr val="FFFF66"/>
                </a:solidFill>
                <a:effectLst/>
                <a:cs typeface="Aharoni" panose="02010803020104030203" pitchFamily="2" charset="-79"/>
              </a:rPr>
              <a:t>данных еженедельного мониторинга и отчетной формы №131/о </a:t>
            </a:r>
            <a:endParaRPr lang="ru-RU" sz="1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1158509"/>
              </p:ext>
            </p:extLst>
          </p:nvPr>
        </p:nvGraphicFramePr>
        <p:xfrm>
          <a:off x="10663" y="332652"/>
          <a:ext cx="9100286" cy="5963196"/>
        </p:xfrm>
        <a:graphic>
          <a:graphicData uri="http://schemas.openxmlformats.org/drawingml/2006/table">
            <a:tbl>
              <a:tblPr firstRow="1" firstCol="1" bandRow="1"/>
              <a:tblGrid>
                <a:gridCol w="1584071"/>
                <a:gridCol w="1177066"/>
                <a:gridCol w="864513"/>
                <a:gridCol w="1079703"/>
                <a:gridCol w="900010"/>
                <a:gridCol w="1118659"/>
                <a:gridCol w="1355983"/>
                <a:gridCol w="1020281"/>
              </a:tblGrid>
              <a:tr h="456541">
                <a:tc rowSpan="2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Учреждения</a:t>
                      </a:r>
                    </a:p>
                  </a:txBody>
                  <a:tcPr marL="60107" marR="60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е </a:t>
                      </a:r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завершили  2 этап диспансеризации (т.7011)</a:t>
                      </a:r>
                    </a:p>
                  </a:txBody>
                  <a:tcPr marL="60107" marR="6010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У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частники </a:t>
                      </a:r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ВОВ и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другие </a:t>
                      </a:r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категории (т.7004)</a:t>
                      </a:r>
                    </a:p>
                  </a:txBody>
                  <a:tcPr marL="60107" marR="6010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14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07" marR="6010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Проведена диспансеризация мобильными бригадами (т.7008)</a:t>
                      </a:r>
                    </a:p>
                  </a:txBody>
                  <a:tcPr marL="60107" marR="6010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82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Еженед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 </a:t>
                      </a:r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отчет</a:t>
                      </a:r>
                    </a:p>
                  </a:txBody>
                  <a:tcPr marL="60107" marR="60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Форма 131 </a:t>
                      </a:r>
                    </a:p>
                  </a:txBody>
                  <a:tcPr marL="60107" marR="60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Еженед</a:t>
                      </a:r>
                      <a:r>
                        <a:rPr kumimoji="0" lang="en-US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отчет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07" marR="60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Форма 131 </a:t>
                      </a:r>
                    </a:p>
                  </a:txBody>
                  <a:tcPr marL="60107" marR="60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Ежемес.отчет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07" marR="60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Еженед.отчет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07" marR="60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Форма 131 </a:t>
                      </a:r>
                    </a:p>
                  </a:txBody>
                  <a:tcPr marL="60107" marR="60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495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КДЦ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495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ГКБ</a:t>
                      </a:r>
                      <a:r>
                        <a:rPr kumimoji="0" lang="en-US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№</a:t>
                      </a:r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495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ГКБ</a:t>
                      </a:r>
                      <a:r>
                        <a:rPr kumimoji="0" lang="en-US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№</a:t>
                      </a:r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495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ГБ</a:t>
                      </a:r>
                      <a:r>
                        <a:rPr kumimoji="0" lang="en-US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№3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495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ГКБ</a:t>
                      </a:r>
                      <a:r>
                        <a:rPr kumimoji="0" lang="en-US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№</a:t>
                      </a:r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495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ГБ</a:t>
                      </a:r>
                      <a:r>
                        <a:rPr kumimoji="0" lang="en-US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№</a:t>
                      </a:r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495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ГКБ</a:t>
                      </a:r>
                      <a:r>
                        <a:rPr kumimoji="0" lang="en-US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№</a:t>
                      </a:r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495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ГКБ</a:t>
                      </a:r>
                      <a:r>
                        <a:rPr kumimoji="0" lang="en-US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№</a:t>
                      </a:r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495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ГКБ</a:t>
                      </a:r>
                      <a:r>
                        <a:rPr kumimoji="0" lang="en-US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№</a:t>
                      </a:r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495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ГБ</a:t>
                      </a:r>
                      <a:r>
                        <a:rPr kumimoji="0" lang="en-US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№10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767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884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495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ГП</a:t>
                      </a:r>
                      <a:r>
                        <a:rPr kumimoji="0" lang="en-US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№</a:t>
                      </a:r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495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ГП</a:t>
                      </a:r>
                      <a:r>
                        <a:rPr kumimoji="0" lang="en-US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№</a:t>
                      </a:r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495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ГП</a:t>
                      </a:r>
                      <a:r>
                        <a:rPr kumimoji="0" lang="en-US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№</a:t>
                      </a:r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495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ГП</a:t>
                      </a:r>
                      <a:r>
                        <a:rPr kumimoji="0" lang="en-US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№</a:t>
                      </a:r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495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ГП</a:t>
                      </a:r>
                      <a:r>
                        <a:rPr kumimoji="0" lang="en-US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№</a:t>
                      </a:r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495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ГП</a:t>
                      </a:r>
                      <a:r>
                        <a:rPr kumimoji="0" lang="en-US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№</a:t>
                      </a:r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495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ГП</a:t>
                      </a:r>
                      <a:r>
                        <a:rPr kumimoji="0" lang="en-US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№</a:t>
                      </a:r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495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ГБ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№1 </a:t>
                      </a:r>
                      <a:r>
                        <a:rPr kumimoji="0" lang="ru-RU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г.Воткинск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495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err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Воткинская</a:t>
                      </a:r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РБ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495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ГБ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№1 г. Глазов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495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Глазовская</a:t>
                      </a:r>
                      <a:r>
                        <a:rPr kumimoji="0" lang="ru-RU" sz="12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РБ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495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ГБ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№1 г. Сарапул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495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ГБ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№2 г. Сарапул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709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3294827"/>
              </p:ext>
            </p:extLst>
          </p:nvPr>
        </p:nvGraphicFramePr>
        <p:xfrm>
          <a:off x="10663" y="44619"/>
          <a:ext cx="9100286" cy="6671503"/>
        </p:xfrm>
        <a:graphic>
          <a:graphicData uri="http://schemas.openxmlformats.org/drawingml/2006/table">
            <a:tbl>
              <a:tblPr firstRow="1" firstCol="1" bandRow="1"/>
              <a:tblGrid>
                <a:gridCol w="1584071"/>
                <a:gridCol w="1177066"/>
                <a:gridCol w="864513"/>
                <a:gridCol w="1079703"/>
                <a:gridCol w="900010"/>
                <a:gridCol w="1118659"/>
                <a:gridCol w="1355983"/>
                <a:gridCol w="1020281"/>
              </a:tblGrid>
              <a:tr h="332361">
                <a:tc rowSpan="2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Учреждения</a:t>
                      </a:r>
                    </a:p>
                  </a:txBody>
                  <a:tcPr marL="60107" marR="601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r>
                        <a:rPr kumimoji="0" lang="ru-RU" sz="10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е </a:t>
                      </a:r>
                      <a:r>
                        <a:rPr kumimoji="0" lang="ru-RU" sz="10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завершили  2 этап диспансеризации (т.7011)</a:t>
                      </a:r>
                    </a:p>
                  </a:txBody>
                  <a:tcPr marL="60107" marR="6010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У</a:t>
                      </a:r>
                      <a:r>
                        <a:rPr kumimoji="0" lang="ru-RU" sz="10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частники </a:t>
                      </a:r>
                      <a:r>
                        <a:rPr kumimoji="0" lang="ru-RU" sz="10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ВОВ и </a:t>
                      </a:r>
                      <a:r>
                        <a:rPr kumimoji="0" lang="ru-RU" sz="10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другие </a:t>
                      </a:r>
                      <a:r>
                        <a:rPr kumimoji="0" lang="ru-RU" sz="10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категории (т.7004)</a:t>
                      </a:r>
                    </a:p>
                  </a:txBody>
                  <a:tcPr marL="60107" marR="6010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14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07" marR="6010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Проведена диспансеризация мобильными бригадами (т.7008)</a:t>
                      </a:r>
                    </a:p>
                  </a:txBody>
                  <a:tcPr marL="60107" marR="6010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61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b="1" kern="1200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Еженед</a:t>
                      </a:r>
                      <a:r>
                        <a:rPr kumimoji="0" lang="ru-RU" sz="10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 </a:t>
                      </a:r>
                      <a:r>
                        <a:rPr kumimoji="0" lang="ru-RU" sz="10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отчет</a:t>
                      </a:r>
                    </a:p>
                  </a:txBody>
                  <a:tcPr marL="60107" marR="60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Форма 131 </a:t>
                      </a:r>
                    </a:p>
                  </a:txBody>
                  <a:tcPr marL="60107" marR="60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b="1" kern="1200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Еженед</a:t>
                      </a:r>
                      <a:r>
                        <a:rPr kumimoji="0" lang="en-US" sz="10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r>
                        <a:rPr kumimoji="0" lang="ru-RU" sz="10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отчет</a:t>
                      </a:r>
                      <a:endParaRPr kumimoji="0" lang="ru-RU" sz="10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07" marR="60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Форма 131 </a:t>
                      </a:r>
                    </a:p>
                  </a:txBody>
                  <a:tcPr marL="60107" marR="60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b="1" kern="1200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Ежемес.отчет</a:t>
                      </a:r>
                      <a:endParaRPr kumimoji="0" lang="ru-RU" sz="10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07" marR="60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b="1" kern="1200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Еженед.отчет</a:t>
                      </a:r>
                      <a:endParaRPr kumimoji="0" lang="ru-RU" sz="10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07" marR="60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Форма 131 </a:t>
                      </a:r>
                    </a:p>
                  </a:txBody>
                  <a:tcPr marL="60107" marR="60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605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Алнашская</a:t>
                      </a:r>
                      <a:r>
                        <a:rPr kumimoji="0" lang="ru-RU" sz="12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en-US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РБ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605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Балезинская</a:t>
                      </a:r>
                      <a:r>
                        <a:rPr kumimoji="0" lang="ru-RU" sz="12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РБ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884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1267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1297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605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Вавожская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РБ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605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Граховская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РБ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605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Дебеская</a:t>
                      </a:r>
                      <a:r>
                        <a:rPr kumimoji="0" lang="ru-RU" sz="12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РБ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605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Завьяловская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РБ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605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Игринская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РБ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605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Камбарская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РБ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605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Каракулинская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РБ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605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Кезская</a:t>
                      </a:r>
                      <a:r>
                        <a:rPr kumimoji="0" lang="ru-RU" sz="12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РБ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605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Кизнерская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РБ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605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Киясоская</a:t>
                      </a:r>
                      <a:r>
                        <a:rPr kumimoji="0" lang="ru-RU" sz="12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РБ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694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605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Красногорская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РБ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605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Малопургинская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РБ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4867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1238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1261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605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Можгинская</a:t>
                      </a:r>
                      <a:r>
                        <a:rPr kumimoji="0" lang="ru-RU" sz="12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РБ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1541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605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Сарапульская</a:t>
                      </a:r>
                      <a:r>
                        <a:rPr kumimoji="0" lang="ru-RU" sz="12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РБ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605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Селтинская</a:t>
                      </a:r>
                      <a:r>
                        <a:rPr kumimoji="0" lang="ru-RU" sz="12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РБ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605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Сюмсинская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РБ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605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Увинская</a:t>
                      </a:r>
                      <a:r>
                        <a:rPr kumimoji="0" lang="ru-RU" sz="12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РБ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605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Шарканская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РБ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605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Юкаменская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РБ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605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Як-</a:t>
                      </a:r>
                      <a:r>
                        <a:rPr kumimoji="0" lang="ru-RU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бодьинская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РБ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605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Ярская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РБ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843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Отделенческая</a:t>
                      </a:r>
                      <a:r>
                        <a:rPr kumimoji="0" lang="ru-RU" sz="12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больница ЖД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663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843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Симонихинская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больница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605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МСЧ</a:t>
                      </a:r>
                      <a:r>
                        <a:rPr kumimoji="0" lang="ru-RU" sz="12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№</a:t>
                      </a:r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</a:t>
                      </a:r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200" b="1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endParaRPr kumimoji="0" lang="ru-RU" sz="1200" b="1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624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214</TotalTime>
  <Words>2712</Words>
  <Application>Microsoft Office PowerPoint</Application>
  <PresentationFormat>Экран (4:3)</PresentationFormat>
  <Paragraphs>2083</Paragraphs>
  <Slides>11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Апекс</vt:lpstr>
      <vt:lpstr>Основные ошибки при заполнении отчетной формы №131/о «Сведения о диспансеризации определенных групп взрослого населения»</vt:lpstr>
      <vt:lpstr>Несоответствие численности прошедших диспансеризацию по возрастам (табл.1000 и 7000)</vt:lpstr>
      <vt:lpstr>Презентация PowerPoint</vt:lpstr>
      <vt:lpstr>Презентация PowerPoint</vt:lpstr>
      <vt:lpstr>Презентация PowerPoint</vt:lpstr>
      <vt:lpstr>Несоответствие численности прошедших диспансеризацию (табл.1000 и  сумма табл.7001- 7003)</vt:lpstr>
      <vt:lpstr>Презентация PowerPoint</vt:lpstr>
      <vt:lpstr>Несоответствие данных еженедельного мониторинга и отчетной формы №131/о </vt:lpstr>
      <vt:lpstr>Презентация PowerPoint</vt:lpstr>
      <vt:lpstr>Несоответствие данных еженедельного мониторинга и отчетной формы №131/о </vt:lpstr>
      <vt:lpstr>Несоответствие данных еженедельного мониторинга и отчетной формы №131/о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ошибки при заполнении отчетной формы №131/о «Сведения о диспансеризации определенных групп взрослого населения»</dc:title>
  <dc:creator>Оксана А. Рукан</dc:creator>
  <cp:lastModifiedBy>Светлана В. Никитина</cp:lastModifiedBy>
  <cp:revision>26</cp:revision>
  <dcterms:created xsi:type="dcterms:W3CDTF">2014-12-03T05:11:28Z</dcterms:created>
  <dcterms:modified xsi:type="dcterms:W3CDTF">2014-12-17T05:51:22Z</dcterms:modified>
</cp:coreProperties>
</file>